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  <p:sldMasterId id="2147483651" r:id="rId2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5143500" type="screen16x9"/>
  <p:notesSz cx="9144000" cy="5143500"/>
  <p:defaultTextStyle>
    <a:defPPr>
      <a:defRPr lang="ko-K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45" d="100"/>
          <a:sy n="145" d="100"/>
        </p:scale>
        <p:origin x="624" y="126"/>
      </p:cViewPr>
      <p:guideLst>
        <p:guide pos="1801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ver Slide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649293" y="1563638"/>
            <a:ext cx="3845416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>
                <a:ea typeface="맑은 고딕"/>
              </a:rPr>
              <a:t>FREE PPT TEMPLATES</a:t>
            </a:r>
            <a:endParaRPr lang="en-US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2649145" y="2634232"/>
            <a:ext cx="3845416" cy="79993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INSTERT THE TITLE</a:t>
            </a:r>
            <a:endParaRPr/>
          </a:p>
          <a:p>
            <a:pPr lvl="0">
              <a:defRPr/>
            </a:pPr>
            <a:r>
              <a:rPr lang="en-US"/>
              <a:t>OF YOUR </a:t>
            </a:r>
            <a:endParaRPr/>
          </a:p>
          <a:p>
            <a:pPr lvl="0">
              <a:defRPr/>
            </a:pPr>
            <a:r>
              <a:rPr lang="en-US"/>
              <a:t>PRESENTATION HERE</a:t>
            </a:r>
            <a:endParaRPr lang="ko-KR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 bwMode="auto"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/>
            </a:p>
          </p:txBody>
        </p:sp>
        <p:sp>
          <p:nvSpPr>
            <p:cNvPr id="6" name="Oval 5"/>
            <p:cNvSpPr/>
            <p:nvPr userDrawn="1"/>
          </p:nvSpPr>
          <p:spPr bwMode="auto">
            <a:xfrm>
              <a:off x="2483768" y="1340768"/>
              <a:ext cx="4176464" cy="4176464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/>
            </a:p>
          </p:txBody>
        </p:sp>
        <p:cxnSp>
          <p:nvCxnSpPr>
            <p:cNvPr id="7" name="Straight Connector 6"/>
            <p:cNvCxnSpPr>
              <a:cxnSpLocks/>
            </p:cNvCxnSpPr>
            <p:nvPr userDrawn="1"/>
          </p:nvCxnSpPr>
          <p:spPr bwMode="auto"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cxnSpLocks/>
            </p:cNvCxnSpPr>
            <p:nvPr userDrawn="1"/>
          </p:nvCxnSpPr>
          <p:spPr bwMode="auto"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 userDrawn="1"/>
          </p:nvCxnSpPr>
          <p:spPr bwMode="auto">
            <a:xfrm>
              <a:off x="6732240" y="3429000"/>
              <a:ext cx="792087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/>
            </p:cNvCxnSpPr>
            <p:nvPr userDrawn="1"/>
          </p:nvCxnSpPr>
          <p:spPr bwMode="auto">
            <a:xfrm>
              <a:off x="1619672" y="3429000"/>
              <a:ext cx="792087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 userDrawn="1"/>
          </p:nvCxnSpPr>
          <p:spPr bwMode="auto">
            <a:xfrm flipV="1">
              <a:off x="6156176" y="2378312"/>
              <a:ext cx="792087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 userDrawn="1"/>
          </p:nvCxnSpPr>
          <p:spPr bwMode="auto">
            <a:xfrm flipV="1">
              <a:off x="5431495" y="1124744"/>
              <a:ext cx="432048" cy="792087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 userDrawn="1"/>
          </p:nvCxnSpPr>
          <p:spPr bwMode="auto"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cxnSpLocks/>
            </p:cNvCxnSpPr>
            <p:nvPr userDrawn="1"/>
          </p:nvCxnSpPr>
          <p:spPr bwMode="auto"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/>
            </p:cNvCxnSpPr>
            <p:nvPr userDrawn="1"/>
          </p:nvCxnSpPr>
          <p:spPr bwMode="auto">
            <a:xfrm flipV="1">
              <a:off x="3180983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/>
            </p:cNvCxnSpPr>
            <p:nvPr userDrawn="1"/>
          </p:nvCxnSpPr>
          <p:spPr bwMode="auto">
            <a:xfrm flipV="1">
              <a:off x="2456304" y="4329100"/>
              <a:ext cx="637832" cy="396043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cxnSpLocks/>
            </p:cNvCxnSpPr>
            <p:nvPr userDrawn="1"/>
          </p:nvCxnSpPr>
          <p:spPr bwMode="auto"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 userDrawn="1"/>
          </p:nvCxnSpPr>
          <p:spPr bwMode="auto">
            <a:xfrm>
              <a:off x="5431495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533116" y="843558"/>
            <a:ext cx="8077768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Insert Your Image</a:t>
            </a:r>
            <a:endParaRPr lang="ko-KR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 bwMode="auto">
          <a:xfrm>
            <a:off x="4031416" y="2475359"/>
            <a:ext cx="1062118" cy="10621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_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6012159" y="0"/>
            <a:ext cx="313184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3131840" y="0"/>
            <a:ext cx="288032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_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8244000" y="0"/>
            <a:ext cx="900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 algn="ctr">
              <a:defRPr/>
            </a:pPr>
            <a:endParaRPr lang="ko-KR"/>
          </a:p>
        </p:txBody>
      </p:sp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 bwMode="auto">
          <a:xfrm>
            <a:off x="5811908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Insert Your Image</a:t>
            </a:r>
            <a:endParaRPr lang="ko-KR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 bwMode="auto">
          <a:xfrm>
            <a:off x="2477595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Insert Your Image</a:t>
            </a:r>
            <a:endParaRPr lang="ko-KR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4916268" y="0"/>
            <a:ext cx="900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 algn="ctr">
              <a:defRPr/>
            </a:pPr>
            <a:endParaRPr 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3_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 bwMode="auto">
          <a:xfrm>
            <a:off x="429444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3" name="Picture Placeholder 2"/>
          <p:cNvSpPr>
            <a:spLocks noGrp="1"/>
          </p:cNvSpPr>
          <p:nvPr>
            <p:ph type="pic" idx="15" hasCustomPrompt="1"/>
          </p:nvPr>
        </p:nvSpPr>
        <p:spPr bwMode="auto">
          <a:xfrm>
            <a:off x="4644008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4" name="Picture Placeholder 2"/>
          <p:cNvSpPr>
            <a:spLocks noGrp="1"/>
          </p:cNvSpPr>
          <p:nvPr>
            <p:ph type="pic" idx="16" hasCustomPrompt="1"/>
          </p:nvPr>
        </p:nvSpPr>
        <p:spPr bwMode="auto">
          <a:xfrm>
            <a:off x="429444" y="2912740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4644464" y="2912740"/>
            <a:ext cx="4104000" cy="18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4_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4583048" y="0"/>
            <a:ext cx="2286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 bwMode="auto"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 bwMode="auto"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 bwMode="auto">
          <a:xfrm>
            <a:off x="2298953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 bwMode="auto"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5_Images and Conten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 bwMode="auto">
          <a:xfrm>
            <a:off x="323528" y="24844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3" name="Picture Placeholder 2"/>
          <p:cNvSpPr>
            <a:spLocks noGrp="1"/>
          </p:cNvSpPr>
          <p:nvPr>
            <p:ph type="pic" idx="14" hasCustomPrompt="1"/>
          </p:nvPr>
        </p:nvSpPr>
        <p:spPr bwMode="auto">
          <a:xfrm>
            <a:off x="3671560" y="183262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4" name="Picture Placeholder 2"/>
          <p:cNvSpPr>
            <a:spLocks noGrp="1"/>
          </p:cNvSpPr>
          <p:nvPr>
            <p:ph type="pic" idx="15" hasCustomPrompt="1"/>
          </p:nvPr>
        </p:nvSpPr>
        <p:spPr bwMode="auto">
          <a:xfrm>
            <a:off x="2105640" y="341679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5" name="Picture Placeholder 2"/>
          <p:cNvSpPr>
            <a:spLocks noGrp="1"/>
          </p:cNvSpPr>
          <p:nvPr>
            <p:ph type="pic" idx="16" hasCustomPrompt="1"/>
          </p:nvPr>
        </p:nvSpPr>
        <p:spPr bwMode="auto">
          <a:xfrm>
            <a:off x="323528" y="183262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6" name="Picture Placeholder 2"/>
          <p:cNvSpPr>
            <a:spLocks noGrp="1"/>
          </p:cNvSpPr>
          <p:nvPr>
            <p:ph type="pic" idx="17" hasCustomPrompt="1"/>
          </p:nvPr>
        </p:nvSpPr>
        <p:spPr bwMode="auto">
          <a:xfrm>
            <a:off x="2105640" y="183204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7" name="Picture Placeholder 2"/>
          <p:cNvSpPr>
            <a:spLocks noGrp="1"/>
          </p:cNvSpPr>
          <p:nvPr>
            <p:ph type="pic" idx="18" hasCustomPrompt="1"/>
          </p:nvPr>
        </p:nvSpPr>
        <p:spPr bwMode="auto">
          <a:xfrm>
            <a:off x="3671560" y="24844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6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  <p:pic>
        <p:nvPicPr>
          <p:cNvPr id="4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3635896" y="1019174"/>
            <a:ext cx="6011911" cy="3057758"/>
          </a:xfrm>
          <a:prstGeom prst="rect">
            <a:avLst/>
          </a:prstGeom>
          <a:noFill/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5283453" y="14154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8_Images and Contents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1648247" y="1275606"/>
            <a:ext cx="2526010" cy="2518619"/>
          </a:xfrm>
          <a:prstGeom prst="rect">
            <a:avLst/>
          </a:prstGeom>
          <a:noFill/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4888607" y="1275606"/>
            <a:ext cx="2526010" cy="2518619"/>
          </a:xfrm>
          <a:prstGeom prst="rect">
            <a:avLst/>
          </a:prstGeom>
          <a:noFill/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1748616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 bwMode="auto">
          <a:xfrm>
            <a:off x="4986924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7_Images and Contents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5940152" y="1023301"/>
            <a:ext cx="3024336" cy="3662411"/>
          </a:xfrm>
          <a:prstGeom prst="rect">
            <a:avLst/>
          </a:prstGeom>
          <a:noFill/>
        </p:spPr>
      </p:pic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6687664" y="1164297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 bwMode="auto">
          <a:xfrm>
            <a:off x="5196830" y="1426241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con set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23477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ICON SETS LAYOUT</a:t>
            </a:r>
            <a:endParaRPr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blipFill>
              <a:blip r:embed="rId2"/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 bwMode="auto"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nd Slide Layout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 bwMode="auto"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/>
            </a:p>
          </p:txBody>
        </p:sp>
        <p:sp>
          <p:nvSpPr>
            <p:cNvPr id="6" name="Oval 5"/>
            <p:cNvSpPr/>
            <p:nvPr userDrawn="1"/>
          </p:nvSpPr>
          <p:spPr bwMode="auto"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2"/>
              <a:stretch/>
            </a:blipFill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/>
            </a:p>
          </p:txBody>
        </p:sp>
        <p:cxnSp>
          <p:nvCxnSpPr>
            <p:cNvPr id="7" name="Straight Connector 6"/>
            <p:cNvCxnSpPr>
              <a:cxnSpLocks/>
            </p:cNvCxnSpPr>
            <p:nvPr userDrawn="1"/>
          </p:nvCxnSpPr>
          <p:spPr bwMode="auto"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cxnSpLocks/>
            </p:cNvCxnSpPr>
            <p:nvPr userDrawn="1"/>
          </p:nvCxnSpPr>
          <p:spPr bwMode="auto"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 userDrawn="1"/>
          </p:nvCxnSpPr>
          <p:spPr bwMode="auto">
            <a:xfrm>
              <a:off x="6732240" y="3429000"/>
              <a:ext cx="792087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/>
            </p:cNvCxnSpPr>
            <p:nvPr userDrawn="1"/>
          </p:nvCxnSpPr>
          <p:spPr bwMode="auto">
            <a:xfrm>
              <a:off x="1619672" y="3429000"/>
              <a:ext cx="792087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 userDrawn="1"/>
          </p:nvCxnSpPr>
          <p:spPr bwMode="auto">
            <a:xfrm flipV="1">
              <a:off x="6156176" y="2378312"/>
              <a:ext cx="792087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 userDrawn="1"/>
          </p:nvCxnSpPr>
          <p:spPr bwMode="auto">
            <a:xfrm flipV="1">
              <a:off x="5431495" y="1124744"/>
              <a:ext cx="432048" cy="792087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 userDrawn="1"/>
          </p:nvCxnSpPr>
          <p:spPr bwMode="auto"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cxnSpLocks/>
            </p:cNvCxnSpPr>
            <p:nvPr userDrawn="1"/>
          </p:nvCxnSpPr>
          <p:spPr bwMode="auto"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/>
            </p:cNvCxnSpPr>
            <p:nvPr userDrawn="1"/>
          </p:nvCxnSpPr>
          <p:spPr bwMode="auto">
            <a:xfrm flipV="1">
              <a:off x="3180983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/>
            </p:cNvCxnSpPr>
            <p:nvPr userDrawn="1"/>
          </p:nvCxnSpPr>
          <p:spPr bwMode="auto">
            <a:xfrm flipV="1">
              <a:off x="2456304" y="4329100"/>
              <a:ext cx="637832" cy="396043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cxnSpLocks/>
            </p:cNvCxnSpPr>
            <p:nvPr userDrawn="1"/>
          </p:nvCxnSpPr>
          <p:spPr bwMode="auto"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 userDrawn="1"/>
          </p:nvCxnSpPr>
          <p:spPr bwMode="auto">
            <a:xfrm>
              <a:off x="5431495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210579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Thank you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-148" y="268185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Agenda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23477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4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23477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3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691680" y="123477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BASIC LAYOUT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Insert the title of your subtitle Here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5_Basic Layou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 bwMode="auto">
          <a:xfrm>
            <a:off x="2700934" y="32249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 bwMode="auto">
          <a:xfrm>
            <a:off x="2700934" y="189860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 bwMode="auto">
          <a:xfrm>
            <a:off x="2700934" y="347471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Your Picture Here</a:t>
            </a:r>
            <a:endParaRPr 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9.xml"/><Relationship Id="rId1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2555776" y="1563638"/>
            <a:ext cx="4010939" cy="2304256"/>
          </a:xfrm>
        </p:spPr>
        <p:txBody>
          <a:bodyPr/>
          <a:lstStyle/>
          <a:p>
            <a:pPr lvl="0">
              <a:defRPr/>
            </a:pPr>
            <a:r>
              <a:rPr lang="ru-RU" u="sng"/>
              <a:t>Коммуникации</a:t>
            </a:r>
            <a:r>
              <a:rPr lang="ru-RU"/>
              <a:t> </a:t>
            </a:r>
            <a:endParaRPr/>
          </a:p>
          <a:p>
            <a:pPr lvl="0">
              <a:defRPr/>
            </a:pPr>
            <a:r>
              <a:rPr lang="ru-RU"/>
              <a:t>– развиваемый навык</a:t>
            </a:r>
            <a:endParaRPr lang="en-US"/>
          </a:p>
        </p:txBody>
      </p:sp>
      <p:sp>
        <p:nvSpPr>
          <p:cNvPr id="610509006" name=""/>
          <p:cNvSpPr/>
          <p:nvPr/>
        </p:nvSpPr>
        <p:spPr bwMode="auto">
          <a:xfrm flipH="0" flipV="0">
            <a:off x="1401149" y="4458443"/>
            <a:ext cx="9279149" cy="57947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Смольникова О.И., учитель математики, зам. директора по учебной части.</a:t>
            </a:r>
            <a:endParaRPr/>
          </a:p>
          <a:p>
            <a:pPr algn="ctr">
              <a:defRPr/>
            </a:pPr>
            <a:r>
              <a:rPr sz="1600" b="0" i="0" u="none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МОУ «СОШ №5» </a:t>
            </a:r>
            <a:r>
              <a:rPr sz="1600" b="0" i="0" u="none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г.Приозерск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/>
          <p:nvPr/>
        </p:nvSpPr>
        <p:spPr bwMode="auto">
          <a:xfrm>
            <a:off x="1115576" y="455236"/>
            <a:ext cx="8388424" cy="576064"/>
          </a:xfrm>
          <a:prstGeom prst="rect">
            <a:avLst/>
          </a:prstGeom>
        </p:spPr>
        <p:txBody>
          <a:bodyPr anchor="ctr"/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36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     Что такое коммуникации?</a:t>
            </a:r>
            <a:endParaRPr lang="en-US" sz="360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457754" y="1426510"/>
            <a:ext cx="657063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1799933" y="1480481"/>
            <a:ext cx="6228452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/>
              <a:t>взаимодействие людей и животных, предполагающее обмен </a:t>
            </a:r>
            <a:endParaRPr lang="ru-RU" sz="1400"/>
          </a:p>
          <a:p>
            <a:pPr>
              <a:defRPr/>
            </a:pPr>
            <a:r>
              <a:rPr lang="ru-RU" sz="1400"/>
              <a:t>информацией </a:t>
            </a:r>
            <a:r>
              <a:rPr lang="ru-RU" sz="1400"/>
              <a:t>с помощью </a:t>
            </a:r>
            <a:r>
              <a:rPr lang="ru-RU" sz="1400"/>
              <a:t>специализированных сигналов-посредников</a:t>
            </a:r>
            <a:r>
              <a:rPr lang="ru-RU" sz="1400"/>
              <a:t>.</a:t>
            </a:r>
            <a:endParaRPr lang="ko-KR" sz="140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115576" y="1392293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6" name="TextBox 5"/>
          <p:cNvSpPr txBox="1"/>
          <p:nvPr/>
        </p:nvSpPr>
        <p:spPr bwMode="auto">
          <a:xfrm>
            <a:off x="1243454" y="1482387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accent1"/>
                </a:solidFill>
                <a:cs typeface="Arial"/>
              </a:rPr>
              <a:t>1</a:t>
            </a:r>
            <a:endParaRPr lang="ko-KR" sz="2800" b="1">
              <a:solidFill>
                <a:schemeClr val="accent1"/>
              </a:solidFill>
              <a:cs typeface="Arial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457754" y="2263268"/>
            <a:ext cx="657063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1799933" y="2317238"/>
            <a:ext cx="6228451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/>
              <a:t>эффективное </a:t>
            </a:r>
            <a:r>
              <a:rPr lang="ru-RU" sz="1400"/>
              <a:t>синхронное и диахронное взаимодействие, цель </a:t>
            </a:r>
            <a:endParaRPr lang="ru-RU" sz="1400"/>
          </a:p>
          <a:p>
            <a:pPr>
              <a:defRPr/>
            </a:pPr>
            <a:r>
              <a:rPr lang="ru-RU" sz="1400"/>
              <a:t>которого </a:t>
            </a:r>
            <a:r>
              <a:rPr lang="ru-RU" sz="1400"/>
              <a:t>состоит в передаче информации от одного субъекта к другому.</a:t>
            </a:r>
            <a:endParaRPr lang="ko-KR" sz="140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115576" y="2229050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35" name="TextBox 34"/>
          <p:cNvSpPr txBox="1"/>
          <p:nvPr/>
        </p:nvSpPr>
        <p:spPr bwMode="auto">
          <a:xfrm>
            <a:off x="1243454" y="2319144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accent2"/>
                </a:solidFill>
                <a:cs typeface="Arial"/>
              </a:rPr>
              <a:t>2</a:t>
            </a:r>
            <a:endParaRPr lang="ko-KR" sz="2800" b="1">
              <a:solidFill>
                <a:schemeClr val="accent2"/>
              </a:solidFill>
              <a:cs typeface="Arial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457754" y="3100024"/>
            <a:ext cx="6570630" cy="615921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38" name="TextBox 12"/>
          <p:cNvSpPr txBox="1"/>
          <p:nvPr/>
        </p:nvSpPr>
        <p:spPr bwMode="auto">
          <a:xfrm>
            <a:off x="1799933" y="3153994"/>
            <a:ext cx="6012427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/>
              <a:t>это двустороннее взаимодействие, цель которого заключается в </a:t>
            </a:r>
            <a:endParaRPr lang="ru-RU" sz="1400"/>
          </a:p>
          <a:p>
            <a:pPr>
              <a:defRPr/>
            </a:pPr>
            <a:r>
              <a:rPr lang="ru-RU" sz="1400"/>
              <a:t>обмене </a:t>
            </a:r>
            <a:r>
              <a:rPr lang="ru-RU" sz="1400"/>
              <a:t>информацией.</a:t>
            </a:r>
            <a:endParaRPr lang="ko-KR" sz="140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1115576" y="3065807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40" name="TextBox 39"/>
          <p:cNvSpPr txBox="1"/>
          <p:nvPr/>
        </p:nvSpPr>
        <p:spPr bwMode="auto">
          <a:xfrm>
            <a:off x="1243454" y="3155901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accent3"/>
                </a:solidFill>
                <a:cs typeface="Arial"/>
              </a:rPr>
              <a:t>3</a:t>
            </a:r>
            <a:endParaRPr lang="ko-KR" sz="2800" b="1">
              <a:solidFill>
                <a:schemeClr val="accent3"/>
              </a:solidFill>
              <a:cs typeface="Arial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1457754" y="3936782"/>
            <a:ext cx="6570630" cy="615921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43" name="TextBox 12"/>
          <p:cNvSpPr txBox="1"/>
          <p:nvPr/>
        </p:nvSpPr>
        <p:spPr bwMode="auto">
          <a:xfrm>
            <a:off x="1886356" y="3883030"/>
            <a:ext cx="5926004" cy="738664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Сложный процесс, в ходе которого происходит анализ, оценка, интерпретация, обмен информацией, эмоциями  и энергией, а так же реакция на полученную энергию.</a:t>
            </a:r>
            <a:endParaRPr lang="ko-KR" sz="140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1115576" y="3902564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/>
          </a:p>
        </p:txBody>
      </p:sp>
      <p:sp>
        <p:nvSpPr>
          <p:cNvPr id="45" name="TextBox 44"/>
          <p:cNvSpPr txBox="1"/>
          <p:nvPr/>
        </p:nvSpPr>
        <p:spPr bwMode="auto">
          <a:xfrm>
            <a:off x="1243454" y="3992658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accent4"/>
                </a:solidFill>
                <a:cs typeface="Arial"/>
              </a:rPr>
              <a:t>4</a:t>
            </a:r>
            <a:endParaRPr lang="ko-KR" sz="2800" b="1">
              <a:solidFill>
                <a:schemeClr val="accent4"/>
              </a:solidFill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-9452" y="317671"/>
            <a:ext cx="9144000" cy="576064"/>
          </a:xfrm>
        </p:spPr>
        <p:txBody>
          <a:bodyPr/>
          <a:lstStyle/>
          <a:p>
            <a:pPr>
              <a:defRPr/>
            </a:pPr>
            <a:r>
              <a:rPr lang="ru-RU"/>
              <a:t>Коммуникативные умения</a:t>
            </a:r>
            <a:endParaRPr lang="ko-KR"/>
          </a:p>
        </p:txBody>
      </p:sp>
      <p:sp>
        <p:nvSpPr>
          <p:cNvPr id="5" name="Oval 4"/>
          <p:cNvSpPr/>
          <p:nvPr/>
        </p:nvSpPr>
        <p:spPr bwMode="auto">
          <a:xfrm>
            <a:off x="3079094" y="140076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877025" y="140076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16"/>
          <p:cNvSpPr/>
          <p:nvPr/>
        </p:nvSpPr>
        <p:spPr bwMode="auto">
          <a:xfrm rot="2700000">
            <a:off x="6061231" y="1481924"/>
            <a:ext cx="212610" cy="403230"/>
          </a:xfrm>
          <a:custGeom>
            <a:avLst/>
            <a:gdLst/>
            <a:ahLst/>
            <a:cxnLst/>
            <a:rect l="l" t="t" r="r" b="b"/>
            <a:pathLst>
              <a:path w="2232248" h="4001999" fill="norm" stroke="1" extrusionOk="0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9"/>
          <p:cNvSpPr/>
          <p:nvPr/>
        </p:nvSpPr>
        <p:spPr bwMode="auto">
          <a:xfrm>
            <a:off x="3258496" y="1522689"/>
            <a:ext cx="267588" cy="25048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 fill="norm" stroke="1" extrusionOk="0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83139" y="1404688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ardrop 6"/>
          <p:cNvSpPr/>
          <p:nvPr/>
        </p:nvSpPr>
        <p:spPr bwMode="auto">
          <a:xfrm rot="8099999">
            <a:off x="625402" y="1558616"/>
            <a:ext cx="273178" cy="273178"/>
          </a:xfrm>
          <a:custGeom>
            <a:avLst/>
            <a:gdLst/>
            <a:ahLst/>
            <a:cxnLst/>
            <a:rect l="l" t="t" r="r" b="b"/>
            <a:pathLst>
              <a:path w="2483832" h="2483835" fill="norm" stroke="1" extrusionOk="0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 algn="ctr">
              <a:defRPr/>
            </a:pPr>
            <a:endParaRPr lang="ko-K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 bwMode="auto">
          <a:xfrm>
            <a:off x="711280" y="1522689"/>
            <a:ext cx="2413597" cy="859803"/>
            <a:chOff x="985455" y="1032773"/>
            <a:chExt cx="2852463" cy="613146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985455" y="1316695"/>
              <a:ext cx="2765965" cy="3292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с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вои мысли устно и письменно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1071953" y="1032773"/>
              <a:ext cx="2765965" cy="2633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Донести своё</a:t>
              </a:r>
              <a:endParaRPr lang="ko-KR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 bwMode="auto">
          <a:xfrm>
            <a:off x="3659703" y="1488644"/>
            <a:ext cx="2121638" cy="986181"/>
            <a:chOff x="504676" y="999909"/>
            <a:chExt cx="2864218" cy="763421"/>
          </a:xfrm>
        </p:grpSpPr>
        <p:sp>
          <p:nvSpPr>
            <p:cNvPr id="24" name="TextBox 23"/>
            <p:cNvSpPr txBox="1"/>
            <p:nvPr/>
          </p:nvSpPr>
          <p:spPr bwMode="auto">
            <a:xfrm>
              <a:off x="602928" y="1262993"/>
              <a:ext cx="2765966" cy="5003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у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слышать, принять точку зрения, быть готовым поменять свою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504676" y="999909"/>
              <a:ext cx="2765966" cy="2859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Понять других </a:t>
              </a:r>
              <a:endParaRPr lang="ko-KR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26" name="Group 25"/>
          <p:cNvGrpSpPr/>
          <p:nvPr/>
        </p:nvGrpSpPr>
        <p:grpSpPr bwMode="auto">
          <a:xfrm>
            <a:off x="6570062" y="1494948"/>
            <a:ext cx="2439100" cy="1009358"/>
            <a:chOff x="1341864" y="952393"/>
            <a:chExt cx="2872143" cy="1009358"/>
          </a:xfrm>
        </p:grpSpPr>
        <p:sp>
          <p:nvSpPr>
            <p:cNvPr id="27" name="TextBox 26"/>
            <p:cNvSpPr txBox="1"/>
            <p:nvPr/>
          </p:nvSpPr>
          <p:spPr bwMode="auto">
            <a:xfrm>
              <a:off x="1341864" y="1315420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в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ыполнить различные роли в группе: организатора, исполнителя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1448042" y="952393"/>
              <a:ext cx="276596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Договориться</a:t>
              </a:r>
              <a:endParaRPr lang="ko-KR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29" name="Group 28"/>
          <p:cNvGrpSpPr/>
          <p:nvPr/>
        </p:nvGrpSpPr>
        <p:grpSpPr bwMode="auto">
          <a:xfrm>
            <a:off x="586894" y="3741719"/>
            <a:ext cx="3090520" cy="571445"/>
            <a:chOff x="1218207" y="998558"/>
            <a:chExt cx="3020316" cy="571445"/>
          </a:xfrm>
        </p:grpSpPr>
        <p:sp>
          <p:nvSpPr>
            <p:cNvPr id="30" name="TextBox 29"/>
            <p:cNvSpPr txBox="1"/>
            <p:nvPr/>
          </p:nvSpPr>
          <p:spPr bwMode="auto">
            <a:xfrm>
              <a:off x="1218207" y="1293005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Умение слушать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 bwMode="auto">
            <a:xfrm>
              <a:off x="1472558" y="998558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</a:t>
              </a: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32" name="Group 31"/>
          <p:cNvGrpSpPr/>
          <p:nvPr/>
        </p:nvGrpSpPr>
        <p:grpSpPr bwMode="auto">
          <a:xfrm>
            <a:off x="2698154" y="3071714"/>
            <a:ext cx="2507833" cy="697284"/>
            <a:chOff x="1890430" y="996332"/>
            <a:chExt cx="2851522" cy="697284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1890430" y="1231951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Умение высказать свою точку зрения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1975986" y="996332"/>
              <a:ext cx="2765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35" name="Group 34"/>
          <p:cNvGrpSpPr/>
          <p:nvPr/>
        </p:nvGrpSpPr>
        <p:grpSpPr bwMode="auto">
          <a:xfrm>
            <a:off x="-9452" y="2751067"/>
            <a:ext cx="3028542" cy="460382"/>
            <a:chOff x="1472558" y="998558"/>
            <a:chExt cx="2959746" cy="460382"/>
          </a:xfrm>
        </p:grpSpPr>
        <p:sp>
          <p:nvSpPr>
            <p:cNvPr id="36" name="TextBox 35"/>
            <p:cNvSpPr txBox="1"/>
            <p:nvPr/>
          </p:nvSpPr>
          <p:spPr bwMode="auto">
            <a:xfrm>
              <a:off x="1666339" y="1181942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Легкость установления контакта</a:t>
              </a: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 bwMode="auto">
            <a:xfrm>
              <a:off x="1472558" y="998558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38" name="Group 37"/>
          <p:cNvGrpSpPr/>
          <p:nvPr/>
        </p:nvGrpSpPr>
        <p:grpSpPr bwMode="auto">
          <a:xfrm>
            <a:off x="5059668" y="2736488"/>
            <a:ext cx="3201128" cy="505544"/>
            <a:chOff x="1025185" y="992232"/>
            <a:chExt cx="3128411" cy="505544"/>
          </a:xfrm>
        </p:grpSpPr>
        <p:sp>
          <p:nvSpPr>
            <p:cNvPr id="39" name="TextBox 38"/>
            <p:cNvSpPr txBox="1"/>
            <p:nvPr/>
          </p:nvSpPr>
          <p:spPr bwMode="auto">
            <a:xfrm>
              <a:off x="1387631" y="1220777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Поддержка разговора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 bwMode="auto">
            <a:xfrm>
              <a:off x="1025185" y="992232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41" name="Group 40"/>
          <p:cNvGrpSpPr/>
          <p:nvPr/>
        </p:nvGrpSpPr>
        <p:grpSpPr bwMode="auto">
          <a:xfrm>
            <a:off x="6184355" y="3553836"/>
            <a:ext cx="2908643" cy="708657"/>
            <a:chOff x="1472558" y="1010011"/>
            <a:chExt cx="2842571" cy="708657"/>
          </a:xfrm>
        </p:grpSpPr>
        <p:sp>
          <p:nvSpPr>
            <p:cNvPr id="42" name="TextBox 41"/>
            <p:cNvSpPr txBox="1"/>
            <p:nvPr/>
          </p:nvSpPr>
          <p:spPr bwMode="auto"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Умение аргументировать и отстоять свою позицию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 bwMode="auto">
            <a:xfrm>
              <a:off x="1549164" y="1010011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45" name="Group 37"/>
          <p:cNvGrpSpPr/>
          <p:nvPr/>
        </p:nvGrpSpPr>
        <p:grpSpPr bwMode="auto">
          <a:xfrm>
            <a:off x="3351579" y="3995225"/>
            <a:ext cx="2830257" cy="720109"/>
            <a:chOff x="1472558" y="998558"/>
            <a:chExt cx="2765965" cy="720109"/>
          </a:xfrm>
        </p:grpSpPr>
        <p:sp>
          <p:nvSpPr>
            <p:cNvPr id="46" name="TextBox 45"/>
            <p:cNvSpPr txBox="1"/>
            <p:nvPr/>
          </p:nvSpPr>
          <p:spPr bwMode="auto"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Умение прийти к компромиссному решению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1472558" y="998558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Навык №___</a:t>
              </a: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 bwMode="auto">
          <a:xfrm>
            <a:off x="318177" y="758024"/>
            <a:ext cx="1810780" cy="33281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b="1">
                <a:solidFill>
                  <a:schemeClr val="accent2"/>
                </a:solidFill>
                <a:latin typeface="+mj-lt"/>
                <a:cs typeface="Arial"/>
              </a:rPr>
              <a:t>Ресурс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rPr>
              <a:t> 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/>
            </a:endParaRPr>
          </a:p>
        </p:txBody>
      </p:sp>
      <p:sp>
        <p:nvSpPr>
          <p:cNvPr id="5" name="Text Placeholder 1"/>
          <p:cNvSpPr txBox="1"/>
          <p:nvPr/>
        </p:nvSpPr>
        <p:spPr bwMode="auto">
          <a:xfrm>
            <a:off x="6372200" y="2643758"/>
            <a:ext cx="2448272" cy="71053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b="1">
                <a:solidFill>
                  <a:schemeClr val="bg1"/>
                </a:solidFill>
                <a:cs typeface="Arial"/>
              </a:rPr>
              <a:t>Portfolio Presentation</a:t>
            </a:r>
            <a:endParaRPr/>
          </a:p>
        </p:txBody>
      </p:sp>
      <p:sp>
        <p:nvSpPr>
          <p:cNvPr id="6" name="TextBox 5"/>
          <p:cNvSpPr txBox="1"/>
          <p:nvPr/>
        </p:nvSpPr>
        <p:spPr bwMode="auto">
          <a:xfrm>
            <a:off x="6487284" y="3305189"/>
            <a:ext cx="2218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Arial"/>
              </a:rPr>
              <a:t>Easy to change colors, photos and Text. </a:t>
            </a:r>
            <a:endParaRPr/>
          </a:p>
        </p:txBody>
      </p:sp>
      <p:grpSp>
        <p:nvGrpSpPr>
          <p:cNvPr id="7" name="Group 6"/>
          <p:cNvGrpSpPr/>
          <p:nvPr/>
        </p:nvGrpSpPr>
        <p:grpSpPr bwMode="auto">
          <a:xfrm rot="16199999">
            <a:off x="7293245" y="1888655"/>
            <a:ext cx="606182" cy="606182"/>
            <a:chOff x="7740552" y="3628849"/>
            <a:chExt cx="1800000" cy="1800000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 bwMode="auto">
            <a:xfrm>
              <a:off x="7740552" y="3628849"/>
              <a:ext cx="216000" cy="18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8542684" y="4618860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8542684" y="3035407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1" name="Rectangle 10"/>
            <p:cNvSpPr/>
            <p:nvPr/>
          </p:nvSpPr>
          <p:spPr bwMode="auto">
            <a:xfrm rot="5400000">
              <a:off x="8636896" y="3732921"/>
              <a:ext cx="216000" cy="1591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9324552" y="3628849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9324552" y="4816437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4" name="Rectangle 13"/>
            <p:cNvSpPr/>
            <p:nvPr/>
          </p:nvSpPr>
          <p:spPr bwMode="auto">
            <a:xfrm rot="5400000">
              <a:off x="8751744" y="3559910"/>
              <a:ext cx="216000" cy="1145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  <p:sp>
          <p:nvSpPr>
            <p:cNvPr id="15" name="Rectangle 14"/>
            <p:cNvSpPr/>
            <p:nvPr/>
          </p:nvSpPr>
          <p:spPr bwMode="auto">
            <a:xfrm rot="5400000">
              <a:off x="8751748" y="4351635"/>
              <a:ext cx="216000" cy="11456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 algn="ctr">
                <a:defRPr/>
              </a:pPr>
              <a:endParaRPr lang="ko-KR"/>
            </a:p>
          </p:txBody>
        </p:sp>
      </p:grpSp>
      <p:pic>
        <p:nvPicPr>
          <p:cNvPr id="2" name="Рисунок 1"/>
          <p:cNvPicPr>
            <a:picLocks noChangeAspect="1" noGrp="1"/>
          </p:cNvPicPr>
          <p:nvPr>
            <p:ph type="pic" idx="1"/>
          </p:nvPr>
        </p:nvPicPr>
        <p:blipFill>
          <a:blip r:embed="rId2"/>
          <a:srcRect l="37235" t="20600" r="35041" b="9402"/>
          <a:stretch/>
        </p:blipFill>
        <p:spPr bwMode="auto">
          <a:xfrm>
            <a:off x="2195614" y="165803"/>
            <a:ext cx="3383154" cy="480399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rcRect l="37401" t="20601" r="35825" b="10801"/>
          <a:stretch/>
        </p:blipFill>
        <p:spPr bwMode="auto">
          <a:xfrm>
            <a:off x="5609054" y="-7896"/>
            <a:ext cx="3574437" cy="5151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 bwMode="auto">
          <a:xfrm>
            <a:off x="318177" y="758024"/>
            <a:ext cx="1810780" cy="33281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b="1">
                <a:solidFill>
                  <a:schemeClr val="accent2"/>
                </a:solidFill>
                <a:latin typeface="+mj-lt"/>
                <a:cs typeface="Arial"/>
              </a:rPr>
              <a:t>Ресурс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</a:rPr>
              <a:t> 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/>
            </a:endParaRPr>
          </a:p>
        </p:txBody>
      </p:sp>
      <p:pic>
        <p:nvPicPr>
          <p:cNvPr id="17" name="Рисунок 16"/>
          <p:cNvPicPr>
            <a:picLocks noChangeAspect="1" noGrp="1"/>
          </p:cNvPicPr>
          <p:nvPr>
            <p:ph type="pic" idx="1"/>
          </p:nvPr>
        </p:nvPicPr>
        <p:blipFill>
          <a:blip r:embed="rId2"/>
          <a:srcRect l="38189" t="26200" r="35828" b="10799"/>
          <a:stretch/>
        </p:blipFill>
        <p:spPr bwMode="auto">
          <a:xfrm>
            <a:off x="2164686" y="0"/>
            <a:ext cx="3624103" cy="494195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rcRect l="38188" t="22000" r="35521" b="15685"/>
          <a:stretch/>
        </p:blipFill>
        <p:spPr bwMode="auto">
          <a:xfrm>
            <a:off x="5286375" y="0"/>
            <a:ext cx="385762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Коммуникативные умения</a:t>
            </a:r>
            <a:endParaRPr lang="ko-KR"/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 bwMode="auto">
          <a:xfrm>
            <a:off x="1468484" y="731398"/>
            <a:ext cx="6313227" cy="8296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 bwMode="auto">
          <a:xfrm>
            <a:off x="899592" y="1419622"/>
            <a:ext cx="288032" cy="288032"/>
            <a:chOff x="611560" y="2851238"/>
            <a:chExt cx="288032" cy="288032"/>
          </a:xfrm>
        </p:grpSpPr>
        <p:sp>
          <p:nvSpPr>
            <p:cNvPr id="9" name="Oval 8"/>
            <p:cNvSpPr/>
            <p:nvPr/>
          </p:nvSpPr>
          <p:spPr bwMode="auto"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 bwMode="auto">
          <a:xfrm>
            <a:off x="923191" y="3179910"/>
            <a:ext cx="288032" cy="288032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 bwMode="auto"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 bwMode="auto">
          <a:xfrm>
            <a:off x="4860032" y="1347614"/>
            <a:ext cx="288032" cy="288032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 bwMode="auto"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 bwMode="auto">
          <a:xfrm>
            <a:off x="4860032" y="3179910"/>
            <a:ext cx="288032" cy="288032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 bwMode="auto"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 bwMode="auto">
          <a:xfrm>
            <a:off x="1403648" y="1193546"/>
            <a:ext cx="3024336" cy="732087"/>
            <a:chOff x="803640" y="3312715"/>
            <a:chExt cx="2059657" cy="997011"/>
          </a:xfrm>
        </p:grpSpPr>
        <p:sp>
          <p:nvSpPr>
            <p:cNvPr id="26" name="TextBox 25"/>
            <p:cNvSpPr txBox="1"/>
            <p:nvPr/>
          </p:nvSpPr>
          <p:spPr bwMode="auto">
            <a:xfrm>
              <a:off x="803640" y="3680996"/>
              <a:ext cx="2059657" cy="6287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Эффективно взаимодействовать с детьми, коллегами, родителями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803640" y="3312715"/>
              <a:ext cx="2059657" cy="3772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28" name="Group 27"/>
          <p:cNvGrpSpPr/>
          <p:nvPr/>
        </p:nvGrpSpPr>
        <p:grpSpPr bwMode="auto">
          <a:xfrm>
            <a:off x="1419205" y="2873011"/>
            <a:ext cx="3224803" cy="1227457"/>
            <a:chOff x="791490" y="3296779"/>
            <a:chExt cx="2071807" cy="1812891"/>
          </a:xfrm>
        </p:grpSpPr>
        <p:sp>
          <p:nvSpPr>
            <p:cNvPr id="29" name="TextBox 28"/>
            <p:cNvSpPr txBox="1"/>
            <p:nvPr/>
          </p:nvSpPr>
          <p:spPr bwMode="auto">
            <a:xfrm>
              <a:off x="791490" y="3355343"/>
              <a:ext cx="2059657" cy="17543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Выстраивать конструктивные отношения в педагогическом коллективе, быть его значимым (полезным) звеном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803640" y="3296779"/>
              <a:ext cx="2059657" cy="4091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31" name="Group 30"/>
          <p:cNvGrpSpPr/>
          <p:nvPr/>
        </p:nvGrpSpPr>
        <p:grpSpPr bwMode="auto">
          <a:xfrm>
            <a:off x="5600371" y="2864642"/>
            <a:ext cx="2996918" cy="859235"/>
            <a:chOff x="767450" y="3153439"/>
            <a:chExt cx="2095847" cy="1165087"/>
          </a:xfrm>
        </p:grpSpPr>
        <p:sp>
          <p:nvSpPr>
            <p:cNvPr id="32" name="TextBox 31"/>
            <p:cNvSpPr txBox="1"/>
            <p:nvPr/>
          </p:nvSpPr>
          <p:spPr bwMode="auto">
            <a:xfrm>
              <a:off x="803640" y="3672195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Предотвращать и разрешать конфликты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767450" y="3153439"/>
              <a:ext cx="2059657" cy="3755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  <p:grpSp>
        <p:nvGrpSpPr>
          <p:cNvPr id="34" name="Group 33"/>
          <p:cNvGrpSpPr/>
          <p:nvPr/>
        </p:nvGrpSpPr>
        <p:grpSpPr bwMode="auto">
          <a:xfrm>
            <a:off x="5436096" y="1176296"/>
            <a:ext cx="3109443" cy="841671"/>
            <a:chOff x="803640" y="3274178"/>
            <a:chExt cx="2068295" cy="1380450"/>
          </a:xfrm>
        </p:grpSpPr>
        <p:sp>
          <p:nvSpPr>
            <p:cNvPr id="35" name="TextBox 34"/>
            <p:cNvSpPr txBox="1"/>
            <p:nvPr/>
          </p:nvSpPr>
          <p:spPr bwMode="auto">
            <a:xfrm>
              <a:off x="812278" y="3594561"/>
              <a:ext cx="2059657" cy="106006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Раскрывать систему перспективных линий развития каждого ребенка, внушать уверенность в успехе</a:t>
              </a:r>
              <a:endParaRPr 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803640" y="3274178"/>
              <a:ext cx="2059657" cy="4543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ko-KR" sz="12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over and End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Contents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Экран (16:9)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Theme 1</vt:lpstr>
      <vt:lpstr>Theme 2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>Microsoft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GoogleSlidesPPT.com;Allppt.com</dc:creator>
  <cp:keywords/>
  <dc:description/>
  <dc:identifier/>
  <dc:language/>
  <cp:lastModifiedBy>Ольга Смольникова</cp:lastModifiedBy>
  <cp:revision>87</cp:revision>
  <dcterms:created xsi:type="dcterms:W3CDTF">2016-12-05T23:26:54Z</dcterms:created>
  <dcterms:modified xsi:type="dcterms:W3CDTF">2025-04-28T12:44:06Z</dcterms:modified>
  <cp:category/>
  <cp:contentStatus/>
  <cp:version/>
</cp:coreProperties>
</file>